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5"/>
  </p:notesMasterIdLst>
  <p:sldIdLst>
    <p:sldId id="256" r:id="rId2"/>
    <p:sldId id="321" r:id="rId3"/>
    <p:sldId id="322" r:id="rId4"/>
    <p:sldId id="308" r:id="rId5"/>
    <p:sldId id="268" r:id="rId6"/>
    <p:sldId id="307" r:id="rId7"/>
    <p:sldId id="267" r:id="rId8"/>
    <p:sldId id="323" r:id="rId9"/>
    <p:sldId id="318" r:id="rId10"/>
    <p:sldId id="271" r:id="rId11"/>
    <p:sldId id="273" r:id="rId12"/>
    <p:sldId id="296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97" r:id="rId21"/>
    <p:sldId id="281" r:id="rId22"/>
    <p:sldId id="298" r:id="rId23"/>
    <p:sldId id="324" r:id="rId24"/>
    <p:sldId id="282" r:id="rId25"/>
    <p:sldId id="299" r:id="rId26"/>
    <p:sldId id="301" r:id="rId27"/>
    <p:sldId id="293" r:id="rId28"/>
    <p:sldId id="294" r:id="rId29"/>
    <p:sldId id="288" r:id="rId30"/>
    <p:sldId id="328" r:id="rId31"/>
    <p:sldId id="325" r:id="rId32"/>
    <p:sldId id="302" r:id="rId33"/>
    <p:sldId id="305" r:id="rId34"/>
    <p:sldId id="326" r:id="rId35"/>
    <p:sldId id="314" r:id="rId36"/>
    <p:sldId id="312" r:id="rId37"/>
    <p:sldId id="315" r:id="rId38"/>
    <p:sldId id="269" r:id="rId39"/>
    <p:sldId id="306" r:id="rId40"/>
    <p:sldId id="320" r:id="rId41"/>
    <p:sldId id="327" r:id="rId42"/>
    <p:sldId id="260" r:id="rId43"/>
    <p:sldId id="262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Edwardian Script ITC" panose="030303020407070D0804" pitchFamily="66" charset="0"/>
      <p:regular r:id="rId47"/>
    </p:embeddedFont>
    <p:embeddedFont>
      <p:font typeface="Wingdings 2" panose="05020102010507070707" pitchFamily="18" charset="2"/>
      <p:regular r:id="rId48"/>
    </p:embeddedFont>
    <p:embeddedFont>
      <p:font typeface="宋体" panose="02010600030101010101" pitchFamily="2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07B"/>
    <a:srgbClr val="150264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1020" autoAdjust="0"/>
  </p:normalViewPr>
  <p:slideViewPr>
    <p:cSldViewPr snapToGrid="0">
      <p:cViewPr>
        <p:scale>
          <a:sx n="87" d="100"/>
          <a:sy n="87" d="100"/>
        </p:scale>
        <p:origin x="-16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75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结构化的有限元模拟，比较显然的假设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解释没有必要继续细讲，假设在这个架构下是显然的，口头讲即可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5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）量纲问题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velocity</a:t>
            </a:r>
            <a:r>
              <a:rPr lang="zh-CN" altLang="en-US" dirty="0"/>
              <a:t>的定义式形式问题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F23CA0D0-9D1B-42F3-82CF-0268705346EB}" type="datetimeFigureOut">
              <a:rPr lang="zh-CN" altLang="en-US" smtClean="0"/>
              <a:pPr/>
              <a:t>2022/4/17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10" Type="http://schemas.openxmlformats.org/officeDocument/2006/relationships/image" Target="../media/image17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6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78785" y="2554164"/>
            <a:ext cx="8058217" cy="2953371"/>
            <a:chOff x="848359" y="2952426"/>
            <a:chExt cx="8698118" cy="31878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59" y="2952426"/>
              <a:ext cx="8698118" cy="282754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8821" y="5808106"/>
              <a:ext cx="8677656" cy="332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construction of the coordinate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26557" y="2578350"/>
            <a:ext cx="3160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</a:rPr>
              <a:t>For unoccupied or unaligned seats, we add them into the coordinate according to their actual position.</a:t>
            </a: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only one correspondent cell exists in each position.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>
            <a:off x="1520687" y="3776174"/>
            <a:ext cx="456092" cy="2017667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11357" y="3100313"/>
            <a:ext cx="218660" cy="675861"/>
          </a:xfrm>
          <a:prstGeom prst="rect">
            <a:avLst/>
          </a:prstGeom>
          <a:noFill/>
          <a:ln w="28575">
            <a:solidFill>
              <a:srgbClr val="110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2024" y="5793841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this wall is still taken as several cells.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29790" y="3646756"/>
            <a:ext cx="57150" cy="55868"/>
          </a:xfrm>
          <a:prstGeom prst="ellipse">
            <a:avLst/>
          </a:prstGeom>
          <a:solidFill>
            <a:srgbClr val="110087"/>
          </a:solidFill>
          <a:ln>
            <a:solidFill>
              <a:srgbClr val="0F0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13009C"/>
                          </a:solidFill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sz="1400" dirty="0">
                  <a:solidFill>
                    <a:srgbClr val="13009C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49" y="3350409"/>
                <a:ext cx="64579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6485" y="3888044"/>
            <a:ext cx="814202" cy="629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502388" y="38098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693" y="449902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1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693" y="4836359"/>
            <a:ext cx="55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2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681595" y="3888044"/>
            <a:ext cx="1054992" cy="1006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718288" y="3847903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4.2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Greenshields speed-density linear model (Ref. </a:t>
            </a:r>
            <a:r>
              <a:rPr lang="en-US" altLang="zh-CN" sz="1800" dirty="0">
                <a:solidFill>
                  <a:srgbClr val="110087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essay)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30453"/>
              </p:ext>
            </p:extLst>
          </p:nvPr>
        </p:nvGraphicFramePr>
        <p:xfrm>
          <a:off x="425734" y="3690212"/>
          <a:ext cx="11340529" cy="1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2" name="AxMath" r:id="rId4" imgW="7283880" imgH="770760" progId="Equation.AxMath">
                  <p:embed/>
                </p:oleObj>
              </mc:Choice>
              <mc:Fallback>
                <p:oleObj name="AxMath" r:id="rId4" imgW="728388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34" y="3690212"/>
                        <a:ext cx="11340529" cy="120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4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6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 a specific passenger, due to our previous assumption (a passenger’s speed remains constant within a singular cell), we only need to 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partial summation to get the formulas.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242081"/>
              </p:ext>
            </p:extLst>
          </p:nvPr>
        </p:nvGraphicFramePr>
        <p:xfrm>
          <a:off x="2823862" y="4802258"/>
          <a:ext cx="6544274" cy="130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3862" y="4802258"/>
                        <a:ext cx="6544274" cy="130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78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Therefore, we can get the linear recursion formula with the whole state of passenger velocities as the previous time step, as shown below.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2472"/>
              </p:ext>
            </p:extLst>
          </p:nvPr>
        </p:nvGraphicFramePr>
        <p:xfrm>
          <a:off x="2568676" y="4243387"/>
          <a:ext cx="7054646" cy="176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8676" y="4243387"/>
                        <a:ext cx="7054646" cy="176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1991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subscript’s magnitude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523778"/>
              </p:ext>
            </p:extLst>
          </p:nvPr>
        </p:nvGraphicFramePr>
        <p:xfrm>
          <a:off x="1749425" y="3886200"/>
          <a:ext cx="86931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AxMath" r:id="rId5" imgW="5717880" imgH="391680" progId="Equation.AxMath">
                  <p:embed/>
                </p:oleObj>
              </mc:Choice>
              <mc:Fallback>
                <p:oleObj name="AxMath" r:id="rId5" imgW="5717880" imgH="39168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9425" y="3886200"/>
                        <a:ext cx="869315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6939"/>
              </p:ext>
            </p:extLst>
          </p:nvPr>
        </p:nvGraphicFramePr>
        <p:xfrm>
          <a:off x="3061355" y="3849037"/>
          <a:ext cx="6069288" cy="6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0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55" y="3849037"/>
                        <a:ext cx="6069288" cy="6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1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times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22452"/>
              </p:ext>
            </p:extLst>
          </p:nvPr>
        </p:nvGraphicFramePr>
        <p:xfrm>
          <a:off x="699343" y="3961988"/>
          <a:ext cx="10793309" cy="3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3" name="AxMath" r:id="rId5" imgW="5991840" imgH="213840" progId="Equation.AxMath">
                  <p:embed/>
                </p:oleObj>
              </mc:Choice>
              <mc:Fallback>
                <p:oleObj name="AxMath" r:id="rId5" imgW="5991840" imgH="21384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9343" y="3961988"/>
                        <a:ext cx="10793309" cy="38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59553"/>
              </p:ext>
            </p:extLst>
          </p:nvPr>
        </p:nvGraphicFramePr>
        <p:xfrm>
          <a:off x="2292364" y="5986756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4" name="AxMath" r:id="rId7" imgW="4158000" imgH="342360" progId="Equation.AxMath">
                  <p:embed/>
                </p:oleObj>
              </mc:Choice>
              <mc:Fallback>
                <p:oleObj name="AxMath" r:id="rId7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2364" y="5986756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15">
            <a:extLst>
              <a:ext uri="{FF2B5EF4-FFF2-40B4-BE49-F238E27FC236}">
                <a16:creationId xmlns:a16="http://schemas.microsoft.com/office/drawing/2014/main" id="{24AD958F-05F3-4B5C-A3F5-7BF24214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935" y="4733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27022"/>
              </p:ext>
            </p:extLst>
          </p:nvPr>
        </p:nvGraphicFramePr>
        <p:xfrm>
          <a:off x="4650064" y="4694984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" name="AxMath" r:id="rId9" imgW="1718604" imgH="431727" progId="Equation.AxMath">
                  <p:embed/>
                </p:oleObj>
              </mc:Choice>
              <mc:Fallback>
                <p:oleObj name="AxMath" r:id="rId9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694984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72418"/>
              </p:ext>
            </p:extLst>
          </p:nvPr>
        </p:nvGraphicFramePr>
        <p:xfrm>
          <a:off x="1890710" y="3113442"/>
          <a:ext cx="8410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8" name="AxMath" r:id="rId5" imgW="5991840" imgH="662760" progId="Equation.AxMath">
                  <p:embed/>
                </p:oleObj>
              </mc:Choice>
              <mc:Fallback>
                <p:oleObj name="AxMath" r:id="rId5" imgW="5991840" imgH="66276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0" y="3113442"/>
                        <a:ext cx="841057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08950"/>
              </p:ext>
            </p:extLst>
          </p:nvPr>
        </p:nvGraphicFramePr>
        <p:xfrm>
          <a:off x="5239263" y="4772310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9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3" y="4772310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1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997834" y="2401117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550170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standard variance of the boarding time of the passengers in the same row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sz="1800" dirty="0"/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12" y="4272922"/>
            <a:ext cx="6281188" cy="24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1" y="-958281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模拟结果</a:t>
            </a:r>
            <a:b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0500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模拟结果</a:t>
            </a:r>
            <a:b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0000" y="-10587"/>
            <a:ext cx="11382000" cy="3884810"/>
            <a:chOff x="-2407231" y="2039272"/>
            <a:chExt cx="12962416" cy="45748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816" y="2039272"/>
              <a:ext cx="8918369" cy="457488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-2407231" y="4906069"/>
              <a:ext cx="3569247" cy="36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90BD31-A862-4388-AC4D-4CEEBCA2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77" y="3884265"/>
            <a:ext cx="9725846" cy="2663221"/>
          </a:xfrm>
        </p:spPr>
      </p:pic>
      <p:sp>
        <p:nvSpPr>
          <p:cNvPr id="7" name="文本框 6"/>
          <p:cNvSpPr txBox="1"/>
          <p:nvPr/>
        </p:nvSpPr>
        <p:spPr>
          <a:xfrm>
            <a:off x="1000919" y="5810295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394447" y="4253062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00164">
            <a:off x="641786" y="2472966"/>
            <a:ext cx="10561418" cy="1468800"/>
          </a:xfrm>
        </p:spPr>
        <p:txBody>
          <a:bodyPr/>
          <a:lstStyle/>
          <a:p>
            <a:pPr algn="ctr"/>
            <a:r>
              <a:rPr lang="en-US" altLang="zh-CN" sz="9600" dirty="0">
                <a:latin typeface="Edwardian Script ITC" panose="030303020407070D0804" pitchFamily="66" charset="0"/>
              </a:rPr>
              <a:t>Thanks</a:t>
            </a:r>
            <a:endParaRPr lang="zh-CN" altLang="en-US" sz="9600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velocity wouldn’t change much in a particular cell, and the actual average speed is approximately equal to the average we’ve made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4" y="2111207"/>
            <a:ext cx="8142648" cy="433399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17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54" y="2332872"/>
            <a:ext cx="8995090" cy="34174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6740" y="5780819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1867</Words>
  <Application>Microsoft Office PowerPoint</Application>
  <PresentationFormat>宽屏</PresentationFormat>
  <Paragraphs>273</Paragraphs>
  <Slides>43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宋体</vt:lpstr>
      <vt:lpstr>Edwardian Script ITC</vt:lpstr>
      <vt:lpstr>Wingdings</vt:lpstr>
      <vt:lpstr>Wingdings 2</vt:lpstr>
      <vt:lpstr>Cambria Math</vt:lpstr>
      <vt:lpstr>Times New Roman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Critical Assumptions</vt:lpstr>
      <vt:lpstr>Justification for the Assumption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模拟结果 Results of Simulation</vt:lpstr>
      <vt:lpstr>模拟结果 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196</cp:revision>
  <dcterms:created xsi:type="dcterms:W3CDTF">2022-04-09T13:58:34Z</dcterms:created>
  <dcterms:modified xsi:type="dcterms:W3CDTF">2022-04-17T12:58:27Z</dcterms:modified>
</cp:coreProperties>
</file>